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2"/>
            <a:ext cx="5616624" cy="5688632"/>
          </a:xfrm>
        </p:spPr>
        <p:txBody>
          <a:bodyPr>
            <a:noAutofit/>
          </a:bodyPr>
          <a:lstStyle/>
          <a:p>
            <a:r>
              <a:rPr lang="ru-RU" sz="2800" b="1" dirty="0" smtClean="0">
                <a:latin typeface="Times New Roman" pitchFamily="18" charset="0"/>
                <a:cs typeface="Times New Roman" pitchFamily="18" charset="0"/>
              </a:rPr>
              <a:t>Узел «БУЛИНЬ»</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Беседочный </a:t>
            </a:r>
            <a:r>
              <a:rPr lang="ru-RU" sz="2800" b="1" dirty="0" smtClean="0">
                <a:latin typeface="Times New Roman" pitchFamily="18" charset="0"/>
                <a:cs typeface="Times New Roman" pitchFamily="18" charset="0"/>
              </a:rPr>
              <a:t>узел</a:t>
            </a:r>
            <a:r>
              <a:rPr lang="ru-RU" sz="2800" dirty="0" smtClean="0">
                <a:latin typeface="Times New Roman" pitchFamily="18" charset="0"/>
                <a:cs typeface="Times New Roman" pitchFamily="18" charset="0"/>
              </a:rPr>
              <a:t> (фр. </a:t>
            </a:r>
            <a:r>
              <a:rPr lang="fr-FR" sz="2800" i="1" dirty="0" smtClean="0">
                <a:latin typeface="Times New Roman" pitchFamily="18" charset="0"/>
                <a:cs typeface="Times New Roman" pitchFamily="18" charset="0"/>
              </a:rPr>
              <a:t>Nœud de chaise</a:t>
            </a:r>
            <a:r>
              <a:rPr lang="ru-RU" sz="2800" dirty="0" smtClean="0">
                <a:latin typeface="Times New Roman" pitchFamily="18" charset="0"/>
                <a:cs typeface="Times New Roman" pitchFamily="18" charset="0"/>
              </a:rPr>
              <a:t> — «узел-стул» или беседка)  (англ.  </a:t>
            </a:r>
            <a:r>
              <a:rPr lang="ru-RU" sz="2800" i="1" dirty="0" err="1" smtClean="0">
                <a:latin typeface="Times New Roman" pitchFamily="18" charset="0"/>
                <a:cs typeface="Times New Roman" pitchFamily="18" charset="0"/>
              </a:rPr>
              <a:t>Bоwline</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Knot</a:t>
            </a:r>
            <a:r>
              <a:rPr lang="ru-RU" sz="2800" baseline="30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 «узел тросом носового паруса») в морском деле — незатягивающаяся петля на конце </a:t>
            </a:r>
            <a:r>
              <a:rPr lang="ru-RU" sz="2800" dirty="0" smtClean="0">
                <a:latin typeface="Times New Roman" pitchFamily="18" charset="0"/>
                <a:cs typeface="Times New Roman" pitchFamily="18" charset="0"/>
              </a:rPr>
              <a:t>троса. </a:t>
            </a:r>
            <a:r>
              <a:rPr lang="ru-RU" sz="2800" dirty="0" smtClean="0">
                <a:latin typeface="Times New Roman" pitchFamily="18" charset="0"/>
                <a:cs typeface="Times New Roman" pitchFamily="18" charset="0"/>
              </a:rPr>
              <a:t>Один из основных </a:t>
            </a:r>
            <a:r>
              <a:rPr lang="ru-RU" sz="2800" dirty="0" smtClean="0">
                <a:latin typeface="Times New Roman" pitchFamily="18" charset="0"/>
                <a:cs typeface="Times New Roman" pitchFamily="18" charset="0"/>
              </a:rPr>
              <a:t>и наиболее</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древних</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узлов</a:t>
            </a:r>
            <a:r>
              <a:rPr lang="ru-RU" sz="2800" dirty="0" smtClean="0">
                <a:latin typeface="Times New Roman" pitchFamily="18" charset="0"/>
                <a:cs typeface="Times New Roman" pitchFamily="18" charset="0"/>
              </a:rPr>
              <a:t>. Иногда именуется «королём узлов» за простоту, универсальность применения.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1026" name="Picture 2" descr="C:\Users\Алексей\Desktop\х. доки\Узлы\БУЛИНЬ.jpg"/>
          <p:cNvPicPr>
            <a:picLocks noChangeAspect="1" noChangeArrowheads="1"/>
          </p:cNvPicPr>
          <p:nvPr/>
        </p:nvPicPr>
        <p:blipFill>
          <a:blip r:embed="rId2" cstate="print"/>
          <a:srcRect l="4929" r="9821"/>
          <a:stretch>
            <a:fillRect/>
          </a:stretch>
        </p:blipFill>
        <p:spPr bwMode="auto">
          <a:xfrm>
            <a:off x="5868144" y="332656"/>
            <a:ext cx="3016424" cy="57606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noAutofit/>
          </a:bodyPr>
          <a:lstStyle/>
          <a:p>
            <a:pPr lvl="0"/>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Достоинства узла «Булинь»: </a:t>
            </a:r>
            <a:r>
              <a:rPr lang="ru-RU" sz="2800" dirty="0" err="1" smtClean="0">
                <a:latin typeface="Times New Roman" pitchFamily="18" charset="0"/>
                <a:cs typeface="Times New Roman" pitchFamily="18" charset="0"/>
              </a:rPr>
              <a:t>незатягивается</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под </a:t>
            </a:r>
            <a:r>
              <a:rPr lang="ru-RU" sz="2800" dirty="0" smtClean="0">
                <a:latin typeface="Times New Roman" pitchFamily="18" charset="0"/>
                <a:cs typeface="Times New Roman" pitchFamily="18" charset="0"/>
              </a:rPr>
              <a:t>нагрузкой; </a:t>
            </a:r>
            <a:r>
              <a:rPr lang="ru-RU" sz="2800" dirty="0" smtClean="0">
                <a:latin typeface="Times New Roman" pitchFamily="18" charset="0"/>
                <a:cs typeface="Times New Roman" pitchFamily="18" charset="0"/>
              </a:rPr>
              <a:t>легко развязывать после </a:t>
            </a:r>
            <a:r>
              <a:rPr lang="ru-RU" sz="2800" dirty="0" smtClean="0">
                <a:latin typeface="Times New Roman" pitchFamily="18" charset="0"/>
                <a:cs typeface="Times New Roman" pitchFamily="18" charset="0"/>
              </a:rPr>
              <a:t>нагрузки.</a:t>
            </a:r>
            <a:r>
              <a:rPr lang="ru-RU" sz="2800" dirty="0" smtClean="0"/>
              <a:t/>
            </a:r>
            <a:br>
              <a:rPr lang="ru-RU" sz="2800" dirty="0" smtClean="0"/>
            </a:br>
            <a:endParaRPr lang="ru-RU" sz="2800" dirty="0"/>
          </a:p>
        </p:txBody>
      </p:sp>
      <p:pic>
        <p:nvPicPr>
          <p:cNvPr id="2050" name="Picture 2" descr="C:\Users\Алексей\Desktop\х. доки\Узлы\PB035573.JPG"/>
          <p:cNvPicPr>
            <a:picLocks noChangeAspect="1" noChangeArrowheads="1"/>
          </p:cNvPicPr>
          <p:nvPr/>
        </p:nvPicPr>
        <p:blipFill>
          <a:blip r:embed="rId2" cstate="print"/>
          <a:srcRect l="25890" r="32778"/>
          <a:stretch>
            <a:fillRect/>
          </a:stretch>
        </p:blipFill>
        <p:spPr bwMode="auto">
          <a:xfrm>
            <a:off x="683568" y="1527334"/>
            <a:ext cx="3384376" cy="4768894"/>
          </a:xfrm>
          <a:prstGeom prst="rect">
            <a:avLst/>
          </a:prstGeom>
          <a:noFill/>
        </p:spPr>
      </p:pic>
      <p:pic>
        <p:nvPicPr>
          <p:cNvPr id="2051" name="Picture 3" descr="C:\Users\Алексей\Desktop\х. доки\Узлы\PB035574.JPG"/>
          <p:cNvPicPr>
            <a:picLocks noChangeAspect="1" noChangeArrowheads="1"/>
          </p:cNvPicPr>
          <p:nvPr/>
        </p:nvPicPr>
        <p:blipFill>
          <a:blip r:embed="rId3" cstate="print"/>
          <a:srcRect l="10000" r="37500"/>
          <a:stretch>
            <a:fillRect/>
          </a:stretch>
        </p:blipFill>
        <p:spPr bwMode="auto">
          <a:xfrm>
            <a:off x="4355976" y="1567079"/>
            <a:ext cx="4392488" cy="47062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136904" cy="2146250"/>
          </a:xfrm>
        </p:spPr>
        <p:txBody>
          <a:bodyPr>
            <a:normAutofit fontScale="90000"/>
          </a:bodyPr>
          <a:lstStyle/>
          <a:p>
            <a:pPr lvl="0" algn="l"/>
            <a:r>
              <a:rPr lang="ru-RU" sz="2800" dirty="0" smtClean="0">
                <a:latin typeface="Times New Roman" pitchFamily="18" charset="0"/>
                <a:cs typeface="Times New Roman" pitchFamily="18" charset="0"/>
              </a:rPr>
              <a:t>Недостатки узла «Булинь»:</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Ползёт </a:t>
            </a:r>
            <a:r>
              <a:rPr lang="ru-RU" sz="2800" dirty="0" smtClean="0">
                <a:latin typeface="Times New Roman" pitchFamily="18" charset="0"/>
                <a:cs typeface="Times New Roman" pitchFamily="18" charset="0"/>
              </a:rPr>
              <a:t>на скользких верёвках, поэтому </a:t>
            </a:r>
            <a:r>
              <a:rPr lang="ru-RU" sz="2800" dirty="0" smtClean="0">
                <a:latin typeface="Times New Roman" pitchFamily="18" charset="0"/>
                <a:cs typeface="Times New Roman" pitchFamily="18" charset="0"/>
              </a:rPr>
              <a:t>необходим контрольный </a:t>
            </a:r>
            <a:r>
              <a:rPr lang="ru-RU" sz="2800" dirty="0" smtClean="0">
                <a:latin typeface="Times New Roman" pitchFamily="18" charset="0"/>
                <a:cs typeface="Times New Roman" pitchFamily="18" charset="0"/>
              </a:rPr>
              <a:t>узел</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2. При </a:t>
            </a:r>
            <a:r>
              <a:rPr lang="ru-RU" sz="2800" dirty="0" smtClean="0">
                <a:latin typeface="Times New Roman" pitchFamily="18" charset="0"/>
                <a:cs typeface="Times New Roman" pitchFamily="18" charset="0"/>
              </a:rPr>
              <a:t>переменных нагрузках развязывается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3. Легко </a:t>
            </a:r>
            <a:r>
              <a:rPr lang="ru-RU" sz="2800" dirty="0" smtClean="0">
                <a:latin typeface="Times New Roman" pitchFamily="18" charset="0"/>
                <a:cs typeface="Times New Roman" pitchFamily="18" charset="0"/>
              </a:rPr>
              <a:t>ошибиться при </a:t>
            </a:r>
            <a:r>
              <a:rPr lang="ru-RU" sz="2800" dirty="0" smtClean="0">
                <a:latin typeface="Times New Roman" pitchFamily="18" charset="0"/>
                <a:cs typeface="Times New Roman" pitchFamily="18" charset="0"/>
              </a:rPr>
              <a:t>завязывании</a:t>
            </a:r>
            <a:endParaRPr lang="ru-RU" sz="2800" dirty="0">
              <a:latin typeface="Times New Roman" pitchFamily="18" charset="0"/>
              <a:cs typeface="Times New Roman" pitchFamily="18" charset="0"/>
            </a:endParaRPr>
          </a:p>
        </p:txBody>
      </p:sp>
      <p:pic>
        <p:nvPicPr>
          <p:cNvPr id="6" name="Содержимое 5" descr="PB035575.JPG"/>
          <p:cNvPicPr>
            <a:picLocks noGrp="1" noChangeAspect="1"/>
          </p:cNvPicPr>
          <p:nvPr>
            <p:ph idx="1"/>
          </p:nvPr>
        </p:nvPicPr>
        <p:blipFill>
          <a:blip r:embed="rId2" cstate="print"/>
          <a:srcRect l="30408" r="22319"/>
          <a:stretch>
            <a:fillRect/>
          </a:stretch>
        </p:blipFill>
        <p:spPr>
          <a:xfrm>
            <a:off x="539552" y="2348880"/>
            <a:ext cx="3528392" cy="4198417"/>
          </a:xfrm>
        </p:spPr>
      </p:pic>
      <p:pic>
        <p:nvPicPr>
          <p:cNvPr id="3074" name="Picture 2" descr="C:\Users\Алексей\Desktop\х. доки\Узлы\PB035576.JPG"/>
          <p:cNvPicPr>
            <a:picLocks noChangeAspect="1" noChangeArrowheads="1"/>
          </p:cNvPicPr>
          <p:nvPr/>
        </p:nvPicPr>
        <p:blipFill>
          <a:blip r:embed="rId3" cstate="print"/>
          <a:srcRect l="27559" r="23622"/>
          <a:stretch>
            <a:fillRect/>
          </a:stretch>
        </p:blipFill>
        <p:spPr bwMode="auto">
          <a:xfrm>
            <a:off x="4788024" y="2342638"/>
            <a:ext cx="3672408" cy="42314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274638"/>
            <a:ext cx="8229600" cy="5890666"/>
          </a:xfrm>
        </p:spPr>
        <p:txBody>
          <a:bodyPr>
            <a:normAutofit fontScale="90000"/>
          </a:bodyPr>
          <a:lstStyle/>
          <a:p>
            <a:pPr algn="l"/>
            <a:r>
              <a:rPr lang="ru-RU" sz="3100" dirty="0" smtClean="0">
                <a:latin typeface="Times New Roman" pitchFamily="18" charset="0"/>
                <a:cs typeface="Times New Roman" pitchFamily="18" charset="0"/>
              </a:rPr>
              <a:t>Применение:</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1. </a:t>
            </a:r>
            <a:r>
              <a:rPr lang="ru-RU" sz="3100" dirty="0" smtClean="0">
                <a:latin typeface="Times New Roman" pitchFamily="18" charset="0"/>
                <a:cs typeface="Times New Roman" pitchFamily="18" charset="0"/>
              </a:rPr>
              <a:t>Д</a:t>
            </a:r>
            <a:r>
              <a:rPr lang="ru-RU" sz="3100" dirty="0" smtClean="0">
                <a:latin typeface="Times New Roman" pitchFamily="18" charset="0"/>
                <a:cs typeface="Times New Roman" pitchFamily="18" charset="0"/>
              </a:rPr>
              <a:t>ля </a:t>
            </a:r>
            <a:r>
              <a:rPr lang="ru-RU" sz="3100" dirty="0" smtClean="0">
                <a:latin typeface="Times New Roman" pitchFamily="18" charset="0"/>
                <a:cs typeface="Times New Roman" pitchFamily="18" charset="0"/>
              </a:rPr>
              <a:t>крепления троса под сильным натяжением, например, швартового, или парусную оттяжку на носу </a:t>
            </a:r>
            <a:r>
              <a:rPr lang="ru-RU" sz="3100" dirty="0" smtClean="0">
                <a:latin typeface="Times New Roman" pitchFamily="18" charset="0"/>
                <a:cs typeface="Times New Roman" pitchFamily="18" charset="0"/>
              </a:rPr>
              <a:t>судна.</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2. Для </a:t>
            </a:r>
            <a:r>
              <a:rPr lang="ru-RU" sz="3100" dirty="0" smtClean="0">
                <a:latin typeface="Times New Roman" pitchFamily="18" charset="0"/>
                <a:cs typeface="Times New Roman" pitchFamily="18" charset="0"/>
              </a:rPr>
              <a:t>создания петли на конце верёвки для страховки, так как его возможно быстро обвязать вокруг себя даже одной рукой</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3. Для </a:t>
            </a:r>
            <a:r>
              <a:rPr lang="ru-RU" sz="3100" dirty="0" smtClean="0">
                <a:latin typeface="Times New Roman" pitchFamily="18" charset="0"/>
                <a:cs typeface="Times New Roman" pitchFamily="18" charset="0"/>
              </a:rPr>
              <a:t>крепления верёвки к кольцам, проушинам, обвязывания вокруг опоры (дерево, столб)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4. В </a:t>
            </a:r>
            <a:r>
              <a:rPr lang="ru-RU" sz="3100" dirty="0" smtClean="0">
                <a:latin typeface="Times New Roman" pitchFamily="18" charset="0"/>
                <a:cs typeface="Times New Roman" pitchFamily="18" charset="0"/>
              </a:rPr>
              <a:t>охоте в качестве </a:t>
            </a:r>
            <a:r>
              <a:rPr lang="ru-RU" sz="3100" dirty="0" smtClean="0">
                <a:latin typeface="Times New Roman" pitchFamily="18" charset="0"/>
                <a:cs typeface="Times New Roman" pitchFamily="18" charset="0"/>
              </a:rPr>
              <a:t>удавки.</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5. Для </a:t>
            </a:r>
            <a:r>
              <a:rPr lang="ru-RU" sz="3100" dirty="0" smtClean="0">
                <a:latin typeface="Times New Roman" pitchFamily="18" charset="0"/>
                <a:cs typeface="Times New Roman" pitchFamily="18" charset="0"/>
              </a:rPr>
              <a:t>выведения перебитого участка верёвки из-под </a:t>
            </a:r>
            <a:r>
              <a:rPr lang="ru-RU" sz="3100" dirty="0" smtClean="0">
                <a:latin typeface="Times New Roman" pitchFamily="18" charset="0"/>
                <a:cs typeface="Times New Roman" pitchFamily="18" charset="0"/>
              </a:rPr>
              <a:t>натяжения.</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6. Широко </a:t>
            </a:r>
            <a:r>
              <a:rPr lang="ru-RU" sz="3100" dirty="0" smtClean="0">
                <a:latin typeface="Times New Roman" pitchFamily="18" charset="0"/>
                <a:cs typeface="Times New Roman" pitchFamily="18" charset="0"/>
              </a:rPr>
              <a:t>используется в </a:t>
            </a:r>
            <a:r>
              <a:rPr lang="ru-RU" sz="3100" dirty="0" smtClean="0">
                <a:latin typeface="Times New Roman" pitchFamily="18" charset="0"/>
                <a:cs typeface="Times New Roman" pitchFamily="18" charset="0"/>
              </a:rPr>
              <a:t>театре.</a:t>
            </a:r>
            <a:r>
              <a:rPr lang="ru-RU" sz="2800" dirty="0" smtClean="0"/>
              <a:t/>
            </a:r>
            <a:br>
              <a:rPr lang="ru-RU" sz="2800" dirty="0" smtClean="0"/>
            </a:br>
            <a:endParaRPr lang="ru-RU"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Words>
  <Application>Microsoft Office PowerPoint</Application>
  <PresentationFormat>Экран (4:3)</PresentationFormat>
  <Paragraphs>4</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Узел «БУЛИНЬ» Беседочный узел (фр. Nœud de chaise — «узел-стул» или беседка)  (англ.  Bоwline Knot  — «узел тросом носового паруса») в морском деле — незатягивающаяся петля на конце троса. Один из основных и наиболее  древних узлов. Иногда именуется «королём узлов» за простоту, универсальность применения.  </vt:lpstr>
      <vt:lpstr> Достоинства узла «Булинь»: незатягивается под нагрузкой; легко развязывать после нагрузки. </vt:lpstr>
      <vt:lpstr>Недостатки узла «Булинь»: 1. Ползёт на скользких верёвках, поэтому необходим контрольный узел 2. При переменных нагрузках развязывается 3. Легко ошибиться при завязывании</vt:lpstr>
      <vt:lpstr>Применение: 1. Для крепления троса под сильным натяжением, например, швартового, или парусную оттяжку на носу судна. 2. Для создания петли на конце верёвки для страховки, так как его возможно быстро обвязать вокруг себя даже одной рукой 3. Для крепления верёвки к кольцам, проушинам, обвязывания вокруг опоры (дерево, столб)  4. В охоте в качестве удавки. 5. Для выведения перебитого участка верёвки из-под натяжения. 6. Широко используется в театре.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Беседочный узел (фр. Nœud de chaise — «узел-стул» или беседка) или булинь  (англ.  Bоwline Knot  — «узел тросом носового паруса») в морском деле — незатягивающаяся петля на конце троса. Один из основных и наиболее древних узлов. Иногда именуется «королём узлов» за простоту, универсальность применения.  </dc:title>
  <dc:creator>Алексей</dc:creator>
  <cp:lastModifiedBy>Алексей</cp:lastModifiedBy>
  <cp:revision>4</cp:revision>
  <dcterms:created xsi:type="dcterms:W3CDTF">2020-11-03T01:01:04Z</dcterms:created>
  <dcterms:modified xsi:type="dcterms:W3CDTF">2020-11-03T01:43:45Z</dcterms:modified>
</cp:coreProperties>
</file>